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  <p:sldId id="266" r:id="rId11"/>
    <p:sldId id="263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y Grotesk Grand" panose="020B0604020202020204" charset="0"/>
      <p:regular r:id="rId17"/>
    </p:embeddedFont>
    <p:embeddedFont>
      <p:font typeface="Cy Grotesk Key" panose="020B0604020202020204" charset="0"/>
      <p:regular r:id="rId18"/>
    </p:embeddedFont>
    <p:embeddedFont>
      <p:font typeface="TT Firs Neu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179469"/>
          </a:xfrm>
          <a:custGeom>
            <a:avLst/>
            <a:gdLst/>
            <a:ahLst/>
            <a:cxnLst/>
            <a:rect l="l" t="t" r="r" b="b"/>
            <a:pathLst>
              <a:path w="18288000" h="7179469">
                <a:moveTo>
                  <a:pt x="0" y="0"/>
                </a:moveTo>
                <a:lnTo>
                  <a:pt x="18288000" y="0"/>
                </a:lnTo>
                <a:lnTo>
                  <a:pt x="18288000" y="7179469"/>
                </a:lnTo>
                <a:lnTo>
                  <a:pt x="0" y="71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955" b="-4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38916" y="7889029"/>
            <a:ext cx="16230600" cy="151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6383" u="none" strike="noStrike" spc="-140">
                <a:solidFill>
                  <a:srgbClr val="000000"/>
                </a:solidFill>
                <a:latin typeface="Cy Grotesk Grand"/>
              </a:rPr>
              <a:t>Harnessing Neurodiversity in Game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F9039-9D77-AFBF-5B6E-B1131866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9" y="189155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1087" y="3282488"/>
            <a:ext cx="8346913" cy="7004512"/>
          </a:xfrm>
          <a:custGeom>
            <a:avLst/>
            <a:gdLst/>
            <a:ahLst/>
            <a:cxnLst/>
            <a:rect l="l" t="t" r="r" b="b"/>
            <a:pathLst>
              <a:path w="8346913" h="7004512">
                <a:moveTo>
                  <a:pt x="0" y="0"/>
                </a:moveTo>
                <a:lnTo>
                  <a:pt x="8346913" y="0"/>
                </a:lnTo>
                <a:lnTo>
                  <a:pt x="8346913" y="7004512"/>
                </a:lnTo>
                <a:lnTo>
                  <a:pt x="0" y="70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19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88002"/>
            <a:ext cx="6269043" cy="5632765"/>
            <a:chOff x="0" y="0"/>
            <a:chExt cx="8358724" cy="751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529153"/>
              <a:ext cx="8358724" cy="198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u="none" strike="noStrike">
                  <a:solidFill>
                    <a:srgbClr val="000000"/>
                  </a:solidFill>
                  <a:latin typeface="TT Firs Neue"/>
                </a:rPr>
                <a:t>Incorporating neurodiversity into game development leads to more creativity, innovation, and inclusivity. Let's embrace and celebrate differences!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8724" cy="456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r>
                <a:rPr lang="en-US" sz="8700" u="none" strike="noStrike">
                  <a:solidFill>
                    <a:srgbClr val="000001"/>
                  </a:solidFill>
                  <a:latin typeface="Cy Grotesk Key"/>
                </a:rPr>
                <a:t>Conclusion and Call to 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075006" y="-930506"/>
            <a:ext cx="3282488" cy="5143500"/>
          </a:xfrm>
          <a:custGeom>
            <a:avLst/>
            <a:gdLst/>
            <a:ahLst/>
            <a:cxnLst/>
            <a:rect l="l" t="t" r="r" b="b"/>
            <a:pathLst>
              <a:path w="3282488" h="5143500">
                <a:moveTo>
                  <a:pt x="0" y="0"/>
                </a:moveTo>
                <a:lnTo>
                  <a:pt x="3282488" y="0"/>
                </a:lnTo>
                <a:lnTo>
                  <a:pt x="32824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941087" y="-321843"/>
            <a:ext cx="3203413" cy="3604331"/>
            <a:chOff x="0" y="0"/>
            <a:chExt cx="670331" cy="75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0331" cy="754225"/>
            </a:xfrm>
            <a:custGeom>
              <a:avLst/>
              <a:gdLst/>
              <a:ahLst/>
              <a:cxnLst/>
              <a:rect l="l" t="t" r="r" b="b"/>
              <a:pathLst>
                <a:path w="670331" h="754225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7201"/>
                  </a:cubicBezTo>
                  <a:lnTo>
                    <a:pt x="670331" y="754225"/>
                  </a:lnTo>
                  <a:lnTo>
                    <a:pt x="0" y="754225"/>
                  </a:lnTo>
                  <a:lnTo>
                    <a:pt x="0" y="327518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161589" y="1557060"/>
            <a:ext cx="6553200" cy="3280828"/>
            <a:chOff x="0" y="0"/>
            <a:chExt cx="4886926" cy="1581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6927" cy="1581746"/>
            </a:xfrm>
            <a:custGeom>
              <a:avLst/>
              <a:gdLst/>
              <a:ahLst/>
              <a:cxnLst/>
              <a:rect l="l" t="t" r="r" b="b"/>
              <a:pathLst>
                <a:path w="4886927" h="1581746">
                  <a:moveTo>
                    <a:pt x="76378" y="0"/>
                  </a:moveTo>
                  <a:lnTo>
                    <a:pt x="4810549" y="0"/>
                  </a:lnTo>
                  <a:cubicBezTo>
                    <a:pt x="4830806" y="0"/>
                    <a:pt x="4850233" y="8047"/>
                    <a:pt x="4864556" y="22370"/>
                  </a:cubicBezTo>
                  <a:cubicBezTo>
                    <a:pt x="4878880" y="36694"/>
                    <a:pt x="4886927" y="56121"/>
                    <a:pt x="4886927" y="76378"/>
                  </a:cubicBezTo>
                  <a:lnTo>
                    <a:pt x="4886927" y="1505368"/>
                  </a:lnTo>
                  <a:cubicBezTo>
                    <a:pt x="4886927" y="1525625"/>
                    <a:pt x="4878880" y="1545052"/>
                    <a:pt x="4864556" y="1559375"/>
                  </a:cubicBezTo>
                  <a:cubicBezTo>
                    <a:pt x="4850233" y="1573699"/>
                    <a:pt x="4830806" y="1581746"/>
                    <a:pt x="4810549" y="1581746"/>
                  </a:cubicBezTo>
                  <a:lnTo>
                    <a:pt x="76378" y="1581746"/>
                  </a:lnTo>
                  <a:cubicBezTo>
                    <a:pt x="56121" y="1581746"/>
                    <a:pt x="36694" y="1573699"/>
                    <a:pt x="22370" y="1559375"/>
                  </a:cubicBezTo>
                  <a:cubicBezTo>
                    <a:pt x="8047" y="1545052"/>
                    <a:pt x="0" y="1525625"/>
                    <a:pt x="0" y="1505368"/>
                  </a:cubicBezTo>
                  <a:lnTo>
                    <a:pt x="0" y="76378"/>
                  </a:lnTo>
                  <a:cubicBezTo>
                    <a:pt x="0" y="56121"/>
                    <a:pt x="8047" y="36694"/>
                    <a:pt x="22370" y="22370"/>
                  </a:cubicBezTo>
                  <a:cubicBezTo>
                    <a:pt x="36694" y="8047"/>
                    <a:pt x="56121" y="0"/>
                    <a:pt x="76378" y="0"/>
                  </a:cubicBezTo>
                  <a:close/>
                </a:path>
              </a:pathLst>
            </a:custGeom>
            <a:solidFill>
              <a:srgbClr val="FCEB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672144" y="1751725"/>
            <a:ext cx="55320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</a:pPr>
            <a:r>
              <a:rPr lang="en-US" sz="5775" u="none" strike="noStrike" dirty="0">
                <a:solidFill>
                  <a:srgbClr val="000001"/>
                </a:solidFill>
                <a:latin typeface="Cy Grotesk Key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49114" y="1646950"/>
            <a:ext cx="8202070" cy="7249869"/>
            <a:chOff x="0" y="0"/>
            <a:chExt cx="2535632" cy="2241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5632" cy="2241263"/>
            </a:xfrm>
            <a:custGeom>
              <a:avLst/>
              <a:gdLst/>
              <a:ahLst/>
              <a:cxnLst/>
              <a:rect l="l" t="t" r="r" b="b"/>
              <a:pathLst>
                <a:path w="2535632" h="2241263">
                  <a:moveTo>
                    <a:pt x="61353" y="0"/>
                  </a:moveTo>
                  <a:lnTo>
                    <a:pt x="2474278" y="0"/>
                  </a:lnTo>
                  <a:cubicBezTo>
                    <a:pt x="2490550" y="0"/>
                    <a:pt x="2506156" y="6464"/>
                    <a:pt x="2517662" y="17970"/>
                  </a:cubicBezTo>
                  <a:cubicBezTo>
                    <a:pt x="2529168" y="29476"/>
                    <a:pt x="2535632" y="45081"/>
                    <a:pt x="2535632" y="61353"/>
                  </a:cubicBezTo>
                  <a:lnTo>
                    <a:pt x="2535632" y="2179910"/>
                  </a:lnTo>
                  <a:cubicBezTo>
                    <a:pt x="2535632" y="2213795"/>
                    <a:pt x="2508163" y="2241263"/>
                    <a:pt x="2474278" y="2241263"/>
                  </a:cubicBezTo>
                  <a:lnTo>
                    <a:pt x="61353" y="2241263"/>
                  </a:lnTo>
                  <a:cubicBezTo>
                    <a:pt x="45081" y="2241263"/>
                    <a:pt x="29476" y="2234799"/>
                    <a:pt x="17970" y="2223293"/>
                  </a:cubicBezTo>
                  <a:cubicBezTo>
                    <a:pt x="6464" y="2211787"/>
                    <a:pt x="0" y="2196182"/>
                    <a:pt x="0" y="2179910"/>
                  </a:cubicBezTo>
                  <a:lnTo>
                    <a:pt x="0" y="61353"/>
                  </a:lnTo>
                  <a:cubicBezTo>
                    <a:pt x="0" y="45081"/>
                    <a:pt x="6464" y="29476"/>
                    <a:pt x="17970" y="17970"/>
                  </a:cubicBezTo>
                  <a:cubicBezTo>
                    <a:pt x="29476" y="6464"/>
                    <a:pt x="45081" y="0"/>
                    <a:pt x="61353" y="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749114" y="1646950"/>
            <a:ext cx="8202070" cy="3280828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178" b="-2946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92600" y="0"/>
            <a:ext cx="7095400" cy="7369207"/>
          </a:xfrm>
          <a:custGeom>
            <a:avLst/>
            <a:gdLst/>
            <a:ahLst/>
            <a:cxnLst/>
            <a:rect l="l" t="t" r="r" b="b"/>
            <a:pathLst>
              <a:path w="7095400" h="7369207">
                <a:moveTo>
                  <a:pt x="0" y="0"/>
                </a:moveTo>
                <a:lnTo>
                  <a:pt x="7095400" y="0"/>
                </a:lnTo>
                <a:lnTo>
                  <a:pt x="7095400" y="7369207"/>
                </a:lnTo>
                <a:lnTo>
                  <a:pt x="0" y="736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8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118396" cy="3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7499" u="none" strike="noStrike" spc="44">
                <a:solidFill>
                  <a:srgbClr val="000000"/>
                </a:solidFill>
                <a:latin typeface="Cy Grotesk Key"/>
              </a:rPr>
              <a:t>Neurodivergent traits that benefit game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850618"/>
            <a:ext cx="9118396" cy="3407682"/>
            <a:chOff x="0" y="0"/>
            <a:chExt cx="12157861" cy="45435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Hyperfocus on details can lead to more polished game mechanics.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46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Creativity and thinking outside the box can lead to unique game designs.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05327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Pattern recognition skills can be beneficial in level design.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4867227" y="6542084"/>
            <a:ext cx="2917793" cy="4572040"/>
          </a:xfrm>
          <a:custGeom>
            <a:avLst/>
            <a:gdLst/>
            <a:ahLst/>
            <a:cxnLst/>
            <a:rect l="l" t="t" r="r" b="b"/>
            <a:pathLst>
              <a:path w="2917793" h="4572040">
                <a:moveTo>
                  <a:pt x="0" y="0"/>
                </a:moveTo>
                <a:lnTo>
                  <a:pt x="2917792" y="0"/>
                </a:lnTo>
                <a:lnTo>
                  <a:pt x="2917792" y="4572040"/>
                </a:lnTo>
                <a:lnTo>
                  <a:pt x="0" y="4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192600" y="7369207"/>
            <a:ext cx="2847503" cy="2917793"/>
            <a:chOff x="0" y="0"/>
            <a:chExt cx="670331" cy="686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331" cy="686878"/>
            </a:xfrm>
            <a:custGeom>
              <a:avLst/>
              <a:gdLst/>
              <a:ahLst/>
              <a:cxnLst/>
              <a:rect l="l" t="t" r="r" b="b"/>
              <a:pathLst>
                <a:path w="670331" h="686878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5705"/>
                  </a:cubicBezTo>
                  <a:lnTo>
                    <a:pt x="670331" y="686878"/>
                  </a:lnTo>
                  <a:lnTo>
                    <a:pt x="0" y="686878"/>
                  </a:lnTo>
                  <a:lnTo>
                    <a:pt x="0" y="325973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FFA8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18A989-8076-655B-8882-7176FFE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787"/>
            <a:ext cx="8679426" cy="86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75" b="-604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133600" y="1028700"/>
            <a:ext cx="14456326" cy="4457309"/>
            <a:chOff x="0" y="0"/>
            <a:chExt cx="19275102" cy="5943079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Mario Kart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29"/>
              <a:ext cx="19275102" cy="1174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INCLUSIVITY IS KEY TO SUCCESSFUL GAME DESIGN. EMBRACING NEURODIVERSITY IN GAME DEVELOPMENT CAN LEAD TO GREATER CREATIVITY AND INNOVATION.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90CF05-22AE-9DB0-873B-D0A83EEA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821" y="0"/>
            <a:ext cx="7818179" cy="10287000"/>
            <a:chOff x="0" y="0"/>
            <a:chExt cx="2958487" cy="3892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487" cy="3892717"/>
            </a:xfrm>
            <a:custGeom>
              <a:avLst/>
              <a:gdLst/>
              <a:ahLst/>
              <a:cxnLst/>
              <a:rect l="l" t="t" r="r" b="b"/>
              <a:pathLst>
                <a:path w="2958487" h="3892717">
                  <a:moveTo>
                    <a:pt x="0" y="0"/>
                  </a:moveTo>
                  <a:lnTo>
                    <a:pt x="2958487" y="0"/>
                  </a:lnTo>
                  <a:lnTo>
                    <a:pt x="2958487" y="3892717"/>
                  </a:lnTo>
                  <a:lnTo>
                    <a:pt x="0" y="3892717"/>
                  </a:ln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5573" y="5387010"/>
            <a:ext cx="5911399" cy="3852808"/>
            <a:chOff x="0" y="0"/>
            <a:chExt cx="7881865" cy="513707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7881865" cy="205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5000" u="none" strike="noStrike" spc="30">
                  <a:solidFill>
                    <a:srgbClr val="000001"/>
                  </a:solidFill>
                  <a:latin typeface="Cy Grotesk Key"/>
                </a:rPr>
                <a:t>Case Study - Pac-Man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3140"/>
              <a:ext cx="7881865" cy="229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5"/>
                </a:lnSpc>
                <a:spcBef>
                  <a:spcPct val="0"/>
                </a:spcBef>
              </a:pPr>
              <a:r>
                <a:rPr lang="en-US" sz="2343" u="none" strike="noStrike">
                  <a:solidFill>
                    <a:srgbClr val="000001"/>
                  </a:solidFill>
                  <a:latin typeface="TT Firs Neue"/>
                </a:rPr>
                <a:t>When designing games, embrace neurodiversity. Consider how players on the autism spectrum or with ADHD experience your game.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1939" r="-12018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2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3" name="Group 3"/>
          <p:cNvGrpSpPr/>
          <p:nvPr/>
        </p:nvGrpSpPr>
        <p:grpSpPr>
          <a:xfrm>
            <a:off x="2590800" y="1638300"/>
            <a:ext cx="15392400" cy="4800600"/>
            <a:chOff x="0" y="200025"/>
            <a:chExt cx="19275102" cy="5696820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Tetris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30"/>
              <a:ext cx="1927510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Tetris' simple yet addictive gameplay was designed to appeal to players with a range of abilities. Its success shows the value of neurodiversity in game development.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917" y="1028700"/>
            <a:ext cx="6600557" cy="9258300"/>
          </a:xfrm>
          <a:custGeom>
            <a:avLst/>
            <a:gdLst/>
            <a:ahLst/>
            <a:cxnLst/>
            <a:rect l="l" t="t" r="r" b="b"/>
            <a:pathLst>
              <a:path w="6600557" h="9258300">
                <a:moveTo>
                  <a:pt x="0" y="0"/>
                </a:moveTo>
                <a:lnTo>
                  <a:pt x="6600557" y="0"/>
                </a:lnTo>
                <a:lnTo>
                  <a:pt x="66005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3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4828" y="1028700"/>
            <a:ext cx="7483997" cy="8099752"/>
            <a:chOff x="0" y="0"/>
            <a:chExt cx="9978662" cy="107996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978662" cy="452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3"/>
                </a:lnSpc>
              </a:pPr>
              <a:r>
                <a:rPr lang="en-US" sz="5602" u="none" strike="noStrike" spc="33">
                  <a:solidFill>
                    <a:srgbClr val="000000"/>
                  </a:solidFill>
                  <a:latin typeface="Cy Grotesk Key"/>
                </a:rPr>
                <a:t>Best practices for harnessing neurodiversity in game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84200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Use meaningful visual cues to help players navigate the game.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47435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Incorporate different difficulty levels to cater for neurodiverse players.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10669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Implement clear and concise instructions to avoid confusion.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19917" y="-2079032"/>
            <a:ext cx="3839833" cy="8053968"/>
            <a:chOff x="0" y="0"/>
            <a:chExt cx="1496968" cy="31398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96968" cy="3139858"/>
            </a:xfrm>
            <a:custGeom>
              <a:avLst/>
              <a:gdLst/>
              <a:ahLst/>
              <a:cxnLst/>
              <a:rect l="l" t="t" r="r" b="b"/>
              <a:pathLst>
                <a:path w="1496968" h="3139858">
                  <a:moveTo>
                    <a:pt x="163313" y="0"/>
                  </a:moveTo>
                  <a:lnTo>
                    <a:pt x="1333654" y="0"/>
                  </a:lnTo>
                  <a:cubicBezTo>
                    <a:pt x="1423850" y="0"/>
                    <a:pt x="1496968" y="73118"/>
                    <a:pt x="1496968" y="163313"/>
                  </a:cubicBezTo>
                  <a:lnTo>
                    <a:pt x="1496968" y="2976544"/>
                  </a:lnTo>
                  <a:cubicBezTo>
                    <a:pt x="1496968" y="3066740"/>
                    <a:pt x="1423850" y="3139858"/>
                    <a:pt x="1333654" y="3139858"/>
                  </a:cubicBezTo>
                  <a:lnTo>
                    <a:pt x="163313" y="3139858"/>
                  </a:lnTo>
                  <a:cubicBezTo>
                    <a:pt x="73118" y="3139858"/>
                    <a:pt x="0" y="3066740"/>
                    <a:pt x="0" y="2976544"/>
                  </a:cubicBezTo>
                  <a:lnTo>
                    <a:pt x="0" y="163313"/>
                  </a:lnTo>
                  <a:cubicBezTo>
                    <a:pt x="0" y="73118"/>
                    <a:pt x="73118" y="0"/>
                    <a:pt x="163313" y="0"/>
                  </a:cubicBez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229</Words>
  <Application>Microsoft Office PowerPoint</Application>
  <PresentationFormat>Custom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Cy Grotesk Grand</vt:lpstr>
      <vt:lpstr>Arial</vt:lpstr>
      <vt:lpstr>Cy Grotesk Key</vt:lpstr>
      <vt:lpstr>Calibri</vt:lpstr>
      <vt:lpstr>TT Firs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Neurodiversity in Game Development</dc:title>
  <cp:lastModifiedBy>Vaishnavi T V</cp:lastModifiedBy>
  <cp:revision>2</cp:revision>
  <dcterms:created xsi:type="dcterms:W3CDTF">2006-08-16T00:00:00Z</dcterms:created>
  <dcterms:modified xsi:type="dcterms:W3CDTF">2023-09-24T23:56:11Z</dcterms:modified>
  <dc:identifier>DAFvZ8Z03eo</dc:identifier>
</cp:coreProperties>
</file>